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 (MS)" panose="020B0604020202020204" charset="0"/>
      <p:regular r:id="rId10"/>
    </p:embeddedFont>
    <p:embeddedFont>
      <p:font typeface="Calibri (MS) Bold" panose="020B0604020202020204" charset="0"/>
      <p:regular r:id="rId11"/>
    </p:embeddedFont>
    <p:embeddedFont>
      <p:font typeface="Times New Roman Bold" panose="02020803070505020304" pitchFamily="18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440" y="5451"/>
            <a:ext cx="18288000" cy="11450306"/>
            <a:chOff x="0" y="0"/>
            <a:chExt cx="24384000" cy="152670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5267051"/>
            </a:xfrm>
            <a:custGeom>
              <a:avLst/>
              <a:gdLst/>
              <a:ahLst/>
              <a:cxnLst/>
              <a:rect l="l" t="t" r="r" b="b"/>
              <a:pathLst>
                <a:path w="24384000" h="15267051">
                  <a:moveTo>
                    <a:pt x="0" y="0"/>
                  </a:moveTo>
                  <a:lnTo>
                    <a:pt x="24384000" y="0"/>
                  </a:lnTo>
                  <a:lnTo>
                    <a:pt x="24384000" y="15267051"/>
                  </a:lnTo>
                  <a:lnTo>
                    <a:pt x="0" y="15267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9858" b="-298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21031200" cy="26225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832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Financial Management Software(FMS)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6919" y="2316393"/>
            <a:ext cx="16390623" cy="237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Financial Management Software refers to programs and those digital tools that are designed to help financial institutions and businesses.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uses Information and Communication Technology to automate financial operations and decision-making.</a:t>
            </a:r>
          </a:p>
          <a:p>
            <a:pPr marL="651510" lvl="1" indent="-325755" algn="l">
              <a:lnSpc>
                <a:spcPts val="3888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51510" lvl="1" indent="-325755" algn="l">
              <a:lnSpc>
                <a:spcPts val="3888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51510" lvl="1" indent="-325755" algn="l">
              <a:lnSpc>
                <a:spcPts val="3888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51510" lvl="1" indent="-325755" algn="l">
              <a:lnSpc>
                <a:spcPts val="3888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33548" y="5447072"/>
            <a:ext cx="6019800" cy="3597560"/>
            <a:chOff x="-1123" y="-28575"/>
            <a:chExt cx="9105499" cy="4796747"/>
          </a:xfrm>
        </p:grpSpPr>
        <p:sp>
          <p:nvSpPr>
            <p:cNvPr id="9" name="Freeform 9"/>
            <p:cNvSpPr/>
            <p:nvPr/>
          </p:nvSpPr>
          <p:spPr>
            <a:xfrm>
              <a:off x="-1123" y="28785"/>
              <a:ext cx="9078466" cy="4739387"/>
            </a:xfrm>
            <a:custGeom>
              <a:avLst/>
              <a:gdLst/>
              <a:ahLst/>
              <a:cxnLst/>
              <a:rect l="l" t="t" r="r" b="b"/>
              <a:pathLst>
                <a:path w="9078468" h="4739386">
                  <a:moveTo>
                    <a:pt x="0" y="4739386"/>
                  </a:moveTo>
                  <a:lnTo>
                    <a:pt x="1187831" y="0"/>
                  </a:lnTo>
                  <a:lnTo>
                    <a:pt x="7890637" y="0"/>
                  </a:lnTo>
                  <a:lnTo>
                    <a:pt x="9078468" y="4739386"/>
                  </a:lnTo>
                  <a:close/>
                </a:path>
              </a:pathLst>
            </a:custGeom>
            <a:solidFill>
              <a:srgbClr val="ADB9CA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-635" y="0"/>
              <a:ext cx="9105011" cy="4764786"/>
            </a:xfrm>
            <a:custGeom>
              <a:avLst/>
              <a:gdLst/>
              <a:ahLst/>
              <a:cxnLst/>
              <a:rect l="l" t="t" r="r" b="b"/>
              <a:pathLst>
                <a:path w="9105011" h="4764786">
                  <a:moveTo>
                    <a:pt x="1016" y="4749038"/>
                  </a:moveTo>
                  <a:lnTo>
                    <a:pt x="1188847" y="9652"/>
                  </a:lnTo>
                  <a:cubicBezTo>
                    <a:pt x="1190244" y="4064"/>
                    <a:pt x="1195324" y="0"/>
                    <a:pt x="1201166" y="0"/>
                  </a:cubicBezTo>
                  <a:lnTo>
                    <a:pt x="7903972" y="0"/>
                  </a:lnTo>
                  <a:cubicBezTo>
                    <a:pt x="7909814" y="0"/>
                    <a:pt x="7914894" y="3937"/>
                    <a:pt x="7916291" y="9652"/>
                  </a:cubicBezTo>
                  <a:lnTo>
                    <a:pt x="9104122" y="4749038"/>
                  </a:lnTo>
                  <a:cubicBezTo>
                    <a:pt x="9105011" y="4752848"/>
                    <a:pt x="9104249" y="4756912"/>
                    <a:pt x="9101836" y="4759960"/>
                  </a:cubicBezTo>
                  <a:cubicBezTo>
                    <a:pt x="9099423" y="4763008"/>
                    <a:pt x="9095740" y="4764786"/>
                    <a:pt x="9091803" y="4764786"/>
                  </a:cubicBezTo>
                  <a:lnTo>
                    <a:pt x="13335" y="4764786"/>
                  </a:lnTo>
                  <a:cubicBezTo>
                    <a:pt x="9398" y="4764786"/>
                    <a:pt x="5715" y="4763008"/>
                    <a:pt x="3302" y="4759960"/>
                  </a:cubicBezTo>
                  <a:cubicBezTo>
                    <a:pt x="889" y="4756912"/>
                    <a:pt x="0" y="4752848"/>
                    <a:pt x="1016" y="4749038"/>
                  </a:cubicBezTo>
                  <a:moveTo>
                    <a:pt x="25654" y="4755261"/>
                  </a:moveTo>
                  <a:lnTo>
                    <a:pt x="13335" y="4752086"/>
                  </a:lnTo>
                  <a:lnTo>
                    <a:pt x="13335" y="4739386"/>
                  </a:lnTo>
                  <a:lnTo>
                    <a:pt x="9091803" y="4739386"/>
                  </a:lnTo>
                  <a:lnTo>
                    <a:pt x="9091803" y="4752086"/>
                  </a:lnTo>
                  <a:lnTo>
                    <a:pt x="9079485" y="4755134"/>
                  </a:lnTo>
                  <a:lnTo>
                    <a:pt x="7891653" y="15748"/>
                  </a:lnTo>
                  <a:lnTo>
                    <a:pt x="7903972" y="12700"/>
                  </a:lnTo>
                  <a:lnTo>
                    <a:pt x="7903972" y="25400"/>
                  </a:lnTo>
                  <a:lnTo>
                    <a:pt x="1201166" y="25400"/>
                  </a:lnTo>
                  <a:lnTo>
                    <a:pt x="1201166" y="12700"/>
                  </a:lnTo>
                  <a:lnTo>
                    <a:pt x="1213485" y="15748"/>
                  </a:lnTo>
                  <a:lnTo>
                    <a:pt x="25654" y="4755261"/>
                  </a:lnTo>
                  <a:close/>
                </a:path>
              </a:pathLst>
            </a:custGeom>
            <a:solidFill>
              <a:srgbClr val="41719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103930" cy="4793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42925" lvl="1" indent="-271462" algn="ctr">
                <a:lnSpc>
                  <a:spcPts val="3600"/>
                </a:lnSpc>
                <a:buFont typeface="Arial"/>
                <a:buChar char="•"/>
              </a:pPr>
              <a:r>
                <a:rPr lang="en-US" sz="3000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Tax management</a:t>
              </a:r>
            </a:p>
            <a:p>
              <a:pPr marL="542925" lvl="1" indent="-271462" algn="ctr">
                <a:lnSpc>
                  <a:spcPts val="3600"/>
                </a:lnSpc>
                <a:buFont typeface="Arial"/>
                <a:buChar char="•"/>
              </a:pPr>
              <a:r>
                <a:rPr lang="en-US" sz="3000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Budgeting</a:t>
              </a:r>
            </a:p>
            <a:p>
              <a:pPr marL="542925" lvl="1" indent="-271462" algn="ctr">
                <a:lnSpc>
                  <a:spcPts val="3600"/>
                </a:lnSpc>
                <a:buFont typeface="Arial"/>
                <a:buChar char="•"/>
              </a:pPr>
              <a:r>
                <a:rPr lang="en-US" sz="3000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Financial reporting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47562" y="5468473"/>
            <a:ext cx="5703194" cy="3573619"/>
            <a:chOff x="0" y="0"/>
            <a:chExt cx="8969776" cy="4764826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8944356" cy="4739386"/>
            </a:xfrm>
            <a:custGeom>
              <a:avLst/>
              <a:gdLst/>
              <a:ahLst/>
              <a:cxnLst/>
              <a:rect l="l" t="t" r="r" b="b"/>
              <a:pathLst>
                <a:path w="8944356" h="4739386">
                  <a:moveTo>
                    <a:pt x="0" y="4739386"/>
                  </a:moveTo>
                  <a:lnTo>
                    <a:pt x="1187831" y="0"/>
                  </a:lnTo>
                  <a:lnTo>
                    <a:pt x="7756525" y="0"/>
                  </a:lnTo>
                  <a:lnTo>
                    <a:pt x="8944356" y="4739386"/>
                  </a:lnTo>
                  <a:close/>
                </a:path>
              </a:pathLst>
            </a:custGeom>
            <a:solidFill>
              <a:srgbClr val="ADB9CA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635" y="0"/>
              <a:ext cx="8970899" cy="4764786"/>
            </a:xfrm>
            <a:custGeom>
              <a:avLst/>
              <a:gdLst/>
              <a:ahLst/>
              <a:cxnLst/>
              <a:rect l="l" t="t" r="r" b="b"/>
              <a:pathLst>
                <a:path w="8970899" h="4764786">
                  <a:moveTo>
                    <a:pt x="1016" y="4749038"/>
                  </a:moveTo>
                  <a:lnTo>
                    <a:pt x="1188847" y="9652"/>
                  </a:lnTo>
                  <a:cubicBezTo>
                    <a:pt x="1190244" y="4064"/>
                    <a:pt x="1195324" y="0"/>
                    <a:pt x="1201166" y="0"/>
                  </a:cubicBezTo>
                  <a:lnTo>
                    <a:pt x="7769860" y="0"/>
                  </a:lnTo>
                  <a:cubicBezTo>
                    <a:pt x="7775702" y="0"/>
                    <a:pt x="7780782" y="3937"/>
                    <a:pt x="7782179" y="9652"/>
                  </a:cubicBezTo>
                  <a:lnTo>
                    <a:pt x="8970010" y="4749038"/>
                  </a:lnTo>
                  <a:cubicBezTo>
                    <a:pt x="8970899" y="4752848"/>
                    <a:pt x="8970137" y="4756912"/>
                    <a:pt x="8967724" y="4759960"/>
                  </a:cubicBezTo>
                  <a:cubicBezTo>
                    <a:pt x="8965311" y="4763008"/>
                    <a:pt x="8961628" y="4764786"/>
                    <a:pt x="8957691" y="4764786"/>
                  </a:cubicBezTo>
                  <a:lnTo>
                    <a:pt x="13335" y="4764786"/>
                  </a:lnTo>
                  <a:cubicBezTo>
                    <a:pt x="9398" y="4764786"/>
                    <a:pt x="5715" y="4763008"/>
                    <a:pt x="3302" y="4759960"/>
                  </a:cubicBezTo>
                  <a:cubicBezTo>
                    <a:pt x="889" y="4756912"/>
                    <a:pt x="0" y="4752848"/>
                    <a:pt x="1016" y="4749038"/>
                  </a:cubicBezTo>
                  <a:moveTo>
                    <a:pt x="25654" y="4755261"/>
                  </a:moveTo>
                  <a:lnTo>
                    <a:pt x="13335" y="4752086"/>
                  </a:lnTo>
                  <a:lnTo>
                    <a:pt x="13335" y="4739386"/>
                  </a:lnTo>
                  <a:lnTo>
                    <a:pt x="8957691" y="4739386"/>
                  </a:lnTo>
                  <a:lnTo>
                    <a:pt x="8957691" y="4752086"/>
                  </a:lnTo>
                  <a:lnTo>
                    <a:pt x="8945373" y="4755134"/>
                  </a:lnTo>
                  <a:lnTo>
                    <a:pt x="7757541" y="15748"/>
                  </a:lnTo>
                  <a:lnTo>
                    <a:pt x="7769860" y="12700"/>
                  </a:lnTo>
                  <a:lnTo>
                    <a:pt x="7769860" y="25400"/>
                  </a:lnTo>
                  <a:lnTo>
                    <a:pt x="1201166" y="25400"/>
                  </a:lnTo>
                  <a:lnTo>
                    <a:pt x="1201166" y="12700"/>
                  </a:lnTo>
                  <a:lnTo>
                    <a:pt x="1213485" y="15748"/>
                  </a:lnTo>
                  <a:lnTo>
                    <a:pt x="25654" y="4755261"/>
                  </a:lnTo>
                  <a:close/>
                </a:path>
              </a:pathLst>
            </a:custGeom>
            <a:solidFill>
              <a:srgbClr val="41719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969776" cy="4793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42925" lvl="1" indent="-271462" algn="ctr">
                <a:lnSpc>
                  <a:spcPts val="3600"/>
                </a:lnSpc>
                <a:buFont typeface="Arial"/>
                <a:buChar char="•"/>
              </a:pPr>
              <a:r>
                <a:rPr lang="en-US" sz="3000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Real-time data sharing</a:t>
              </a:r>
            </a:p>
            <a:p>
              <a:pPr marL="542925" lvl="1" indent="-271462" algn="ctr">
                <a:lnSpc>
                  <a:spcPts val="3600"/>
                </a:lnSpc>
                <a:buFont typeface="Arial"/>
                <a:buChar char="•"/>
              </a:pPr>
              <a:r>
                <a:rPr lang="en-US" sz="3000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Stores and protect data</a:t>
              </a:r>
            </a:p>
            <a:p>
              <a:pPr marL="542925" lvl="1" indent="-271462" algn="ctr">
                <a:lnSpc>
                  <a:spcPts val="3600"/>
                </a:lnSpc>
                <a:buFont typeface="Arial"/>
                <a:buChar char="•"/>
              </a:pPr>
              <a:r>
                <a:rPr lang="en-US" sz="3000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Global collaboration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70139" y="4564698"/>
            <a:ext cx="4346619" cy="956257"/>
            <a:chOff x="0" y="0"/>
            <a:chExt cx="5795492" cy="12750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795492" cy="1275010"/>
            </a:xfrm>
            <a:custGeom>
              <a:avLst/>
              <a:gdLst/>
              <a:ahLst/>
              <a:cxnLst/>
              <a:rect l="l" t="t" r="r" b="b"/>
              <a:pathLst>
                <a:path w="5795492" h="1275010">
                  <a:moveTo>
                    <a:pt x="0" y="0"/>
                  </a:moveTo>
                  <a:lnTo>
                    <a:pt x="5795492" y="0"/>
                  </a:lnTo>
                  <a:lnTo>
                    <a:pt x="5795492" y="1275010"/>
                  </a:lnTo>
                  <a:lnTo>
                    <a:pt x="0" y="12750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5795492" cy="13035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Key Functions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52174" y="4649384"/>
            <a:ext cx="4211392" cy="722523"/>
            <a:chOff x="0" y="0"/>
            <a:chExt cx="5615190" cy="9633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15190" cy="963364"/>
            </a:xfrm>
            <a:custGeom>
              <a:avLst/>
              <a:gdLst/>
              <a:ahLst/>
              <a:cxnLst/>
              <a:rect l="l" t="t" r="r" b="b"/>
              <a:pathLst>
                <a:path w="5615190" h="963364">
                  <a:moveTo>
                    <a:pt x="0" y="0"/>
                  </a:moveTo>
                  <a:lnTo>
                    <a:pt x="5615190" y="0"/>
                  </a:lnTo>
                  <a:lnTo>
                    <a:pt x="5615190" y="963364"/>
                  </a:lnTo>
                  <a:lnTo>
                    <a:pt x="0" y="9633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5615190" cy="9919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r>
                <a:rPr lang="en-US" sz="36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Role in ICT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410540" y="9247264"/>
            <a:ext cx="7081162" cy="1455605"/>
            <a:chOff x="-27094" y="-28575"/>
            <a:chExt cx="9441550" cy="1940807"/>
          </a:xfrm>
        </p:grpSpPr>
        <p:sp>
          <p:nvSpPr>
            <p:cNvPr id="23" name="Freeform 23"/>
            <p:cNvSpPr/>
            <p:nvPr/>
          </p:nvSpPr>
          <p:spPr>
            <a:xfrm>
              <a:off x="-27094" y="817528"/>
              <a:ext cx="9414456" cy="1094704"/>
            </a:xfrm>
            <a:custGeom>
              <a:avLst/>
              <a:gdLst/>
              <a:ahLst/>
              <a:cxnLst/>
              <a:rect l="l" t="t" r="r" b="b"/>
              <a:pathLst>
                <a:path w="9414456" h="1094704">
                  <a:moveTo>
                    <a:pt x="0" y="0"/>
                  </a:moveTo>
                  <a:lnTo>
                    <a:pt x="9414456" y="0"/>
                  </a:lnTo>
                  <a:lnTo>
                    <a:pt x="9414456" y="1094704"/>
                  </a:lnTo>
                  <a:lnTo>
                    <a:pt x="0" y="10947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9414456" cy="112327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Examples: Quick Books, Xero, </a:t>
              </a:r>
              <a:r>
                <a:rPr lang="en-US" sz="3600" dirty="0" err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Telly</a:t>
              </a:r>
              <a:endPara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1803488"/>
            <a:chOff x="0" y="0"/>
            <a:chExt cx="24384000" cy="15737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5737967"/>
            </a:xfrm>
            <a:custGeom>
              <a:avLst/>
              <a:gdLst/>
              <a:ahLst/>
              <a:cxnLst/>
              <a:rect l="l" t="t" r="r" b="b"/>
              <a:pathLst>
                <a:path w="24384000" h="15737967">
                  <a:moveTo>
                    <a:pt x="0" y="0"/>
                  </a:moveTo>
                  <a:lnTo>
                    <a:pt x="24384000" y="0"/>
                  </a:lnTo>
                  <a:lnTo>
                    <a:pt x="24384000" y="15737967"/>
                  </a:lnTo>
                  <a:lnTo>
                    <a:pt x="0" y="15737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468" b="-2746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57300" y="179198"/>
            <a:ext cx="15773400" cy="1988344"/>
            <a:chOff x="0" y="0"/>
            <a:chExt cx="21031200" cy="2651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Benefits &amp; Challenges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73742" y="2893230"/>
            <a:ext cx="8430688" cy="632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8"/>
              </a:lnSpc>
            </a:pPr>
            <a:r>
              <a:rPr lang="en-US" sz="446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Benefits:</a:t>
            </a:r>
          </a:p>
          <a:p>
            <a:pPr marL="692136" lvl="1" indent="-346068" algn="l">
              <a:lnSpc>
                <a:spcPct val="200000"/>
              </a:lnSpc>
              <a:buFont typeface="Arial"/>
              <a:buChar char="•"/>
            </a:pPr>
            <a:r>
              <a:rPr lang="en-US" sz="382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human errors</a:t>
            </a:r>
          </a:p>
          <a:p>
            <a:pPr marL="692136" lvl="1" indent="-346068" algn="l">
              <a:lnSpc>
                <a:spcPct val="200000"/>
              </a:lnSpc>
              <a:buFont typeface="Arial"/>
              <a:buChar char="•"/>
            </a:pPr>
            <a:r>
              <a:rPr lang="en-US" sz="382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Automates repetitive tasks </a:t>
            </a:r>
          </a:p>
          <a:p>
            <a:pPr marL="692136" lvl="1" indent="-346068" algn="l">
              <a:lnSpc>
                <a:spcPct val="200000"/>
              </a:lnSpc>
              <a:buFont typeface="Arial"/>
              <a:buChar char="•"/>
            </a:pPr>
            <a:r>
              <a:rPr lang="en-US" sz="382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planning insights</a:t>
            </a:r>
          </a:p>
          <a:p>
            <a:pPr marL="692136" lvl="1" indent="-346068" algn="l">
              <a:lnSpc>
                <a:spcPct val="200000"/>
              </a:lnSpc>
              <a:buFont typeface="Arial"/>
              <a:buChar char="•"/>
            </a:pPr>
            <a:r>
              <a:rPr lang="en-US" sz="382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Saves time and cost </a:t>
            </a:r>
          </a:p>
          <a:p>
            <a:pPr marL="692136" lvl="1" indent="-346068" algn="l">
              <a:lnSpc>
                <a:spcPct val="200000"/>
              </a:lnSpc>
              <a:buFont typeface="Arial"/>
              <a:buChar char="•"/>
            </a:pPr>
            <a:r>
              <a:rPr lang="en-US" sz="382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Anywhere at anytime access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04430" y="2860210"/>
            <a:ext cx="7992129" cy="6012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Challenges:</a:t>
            </a:r>
          </a:p>
          <a:p>
            <a:pPr marL="651510" lvl="1" indent="-325755" algn="l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can be expensive.</a:t>
            </a:r>
          </a:p>
          <a:p>
            <a:pPr marL="651510" lvl="1" indent="-325755" algn="l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failure concerns</a:t>
            </a:r>
          </a:p>
          <a:p>
            <a:pPr marL="651510" lvl="1" indent="-325755" algn="l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privacy concerns</a:t>
            </a:r>
          </a:p>
          <a:p>
            <a:pPr marL="651510" lvl="1" indent="-325755" algn="l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 Security threats</a:t>
            </a:r>
          </a:p>
          <a:p>
            <a:pPr marL="651510" lvl="1" indent="-325755" algn="l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needs regular updates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8942" y="-36639"/>
            <a:ext cx="18506942" cy="11822805"/>
            <a:chOff x="0" y="0"/>
            <a:chExt cx="24675922" cy="1576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75973" cy="15763748"/>
            </a:xfrm>
            <a:custGeom>
              <a:avLst/>
              <a:gdLst/>
              <a:ahLst/>
              <a:cxnLst/>
              <a:rect l="l" t="t" r="r" b="b"/>
              <a:pathLst>
                <a:path w="24675973" h="15763748">
                  <a:moveTo>
                    <a:pt x="0" y="0"/>
                  </a:moveTo>
                  <a:lnTo>
                    <a:pt x="24675973" y="0"/>
                  </a:lnTo>
                  <a:lnTo>
                    <a:pt x="24675973" y="15763748"/>
                  </a:lnTo>
                  <a:lnTo>
                    <a:pt x="0" y="1576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267" b="-2826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27491" y="1028700"/>
            <a:ext cx="9213224" cy="1988344"/>
            <a:chOff x="0" y="0"/>
            <a:chExt cx="12284298" cy="2651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84298" cy="2651126"/>
            </a:xfrm>
            <a:custGeom>
              <a:avLst/>
              <a:gdLst/>
              <a:ahLst/>
              <a:cxnLst/>
              <a:rect l="l" t="t" r="r" b="b"/>
              <a:pathLst>
                <a:path w="12284298" h="2651126">
                  <a:moveTo>
                    <a:pt x="0" y="0"/>
                  </a:moveTo>
                  <a:lnTo>
                    <a:pt x="12284298" y="0"/>
                  </a:lnTo>
                  <a:lnTo>
                    <a:pt x="12284298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2284298" cy="26225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832"/>
                </a:lnSpc>
              </a:pPr>
              <a:r>
                <a:rPr lang="en-US" sz="54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Financial Technology Services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3222" y="2459938"/>
            <a:ext cx="6295891" cy="4611472"/>
            <a:chOff x="0" y="0"/>
            <a:chExt cx="8394522" cy="614863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8369173" cy="6123178"/>
            </a:xfrm>
            <a:custGeom>
              <a:avLst/>
              <a:gdLst/>
              <a:ahLst/>
              <a:cxnLst/>
              <a:rect l="l" t="t" r="r" b="b"/>
              <a:pathLst>
                <a:path w="8369173" h="6123178">
                  <a:moveTo>
                    <a:pt x="0" y="0"/>
                  </a:moveTo>
                  <a:lnTo>
                    <a:pt x="8369173" y="0"/>
                  </a:lnTo>
                  <a:lnTo>
                    <a:pt x="8369173" y="6123178"/>
                  </a:lnTo>
                  <a:lnTo>
                    <a:pt x="0" y="6123178"/>
                  </a:lnTo>
                  <a:close/>
                </a:path>
              </a:pathLst>
            </a:custGeom>
            <a:solidFill>
              <a:srgbClr val="9DC3E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394573" cy="6148578"/>
            </a:xfrm>
            <a:custGeom>
              <a:avLst/>
              <a:gdLst/>
              <a:ahLst/>
              <a:cxnLst/>
              <a:rect l="l" t="t" r="r" b="b"/>
              <a:pathLst>
                <a:path w="8394573" h="6148578">
                  <a:moveTo>
                    <a:pt x="12700" y="0"/>
                  </a:moveTo>
                  <a:lnTo>
                    <a:pt x="8381873" y="0"/>
                  </a:lnTo>
                  <a:cubicBezTo>
                    <a:pt x="8388858" y="0"/>
                    <a:pt x="8394573" y="5715"/>
                    <a:pt x="8394573" y="12700"/>
                  </a:cubicBezTo>
                  <a:lnTo>
                    <a:pt x="8394573" y="6135878"/>
                  </a:lnTo>
                  <a:cubicBezTo>
                    <a:pt x="8394573" y="6142863"/>
                    <a:pt x="8388858" y="6148578"/>
                    <a:pt x="8381873" y="6148578"/>
                  </a:cubicBezTo>
                  <a:lnTo>
                    <a:pt x="12700" y="6148578"/>
                  </a:lnTo>
                  <a:cubicBezTo>
                    <a:pt x="5715" y="6148578"/>
                    <a:pt x="0" y="6142863"/>
                    <a:pt x="0" y="613587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6135878"/>
                  </a:lnTo>
                  <a:lnTo>
                    <a:pt x="12700" y="6135878"/>
                  </a:lnTo>
                  <a:lnTo>
                    <a:pt x="12700" y="6123178"/>
                  </a:lnTo>
                  <a:lnTo>
                    <a:pt x="8381873" y="6123178"/>
                  </a:lnTo>
                  <a:lnTo>
                    <a:pt x="8381873" y="6135878"/>
                  </a:lnTo>
                  <a:lnTo>
                    <a:pt x="8369173" y="6135878"/>
                  </a:lnTo>
                  <a:lnTo>
                    <a:pt x="8369173" y="12700"/>
                  </a:lnTo>
                  <a:lnTo>
                    <a:pt x="8381873" y="12700"/>
                  </a:lnTo>
                  <a:lnTo>
                    <a:pt x="838187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48023" y="2714800"/>
            <a:ext cx="5881459" cy="448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FinTech refers to use of digital innovations to improve financial services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combination of finance and technology to make investing, banking and other financial activities easier and faster.</a:t>
            </a:r>
          </a:p>
          <a:p>
            <a:pPr marL="651510" lvl="1" indent="-325755" algn="l">
              <a:lnSpc>
                <a:spcPts val="3888"/>
              </a:lnSpc>
            </a:pPr>
            <a:endParaRPr lang="en-US"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691330" y="2830596"/>
            <a:ext cx="4619490" cy="1701556"/>
            <a:chOff x="0" y="0"/>
            <a:chExt cx="6159320" cy="22687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59320" cy="2268742"/>
            </a:xfrm>
            <a:custGeom>
              <a:avLst/>
              <a:gdLst/>
              <a:ahLst/>
              <a:cxnLst/>
              <a:rect l="l" t="t" r="r" b="b"/>
              <a:pathLst>
                <a:path w="6159320" h="2268742">
                  <a:moveTo>
                    <a:pt x="0" y="0"/>
                  </a:moveTo>
                  <a:lnTo>
                    <a:pt x="6159320" y="0"/>
                  </a:lnTo>
                  <a:lnTo>
                    <a:pt x="6159320" y="2268742"/>
                  </a:lnTo>
                  <a:lnTo>
                    <a:pt x="0" y="2268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159320" cy="22973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Key Services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13406" y="4300833"/>
            <a:ext cx="4861506" cy="3147863"/>
            <a:chOff x="0" y="0"/>
            <a:chExt cx="6482008" cy="4197150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6456553" cy="4171696"/>
            </a:xfrm>
            <a:custGeom>
              <a:avLst/>
              <a:gdLst/>
              <a:ahLst/>
              <a:cxnLst/>
              <a:rect l="l" t="t" r="r" b="b"/>
              <a:pathLst>
                <a:path w="6456553" h="4171696">
                  <a:moveTo>
                    <a:pt x="0" y="0"/>
                  </a:moveTo>
                  <a:lnTo>
                    <a:pt x="6456553" y="0"/>
                  </a:lnTo>
                  <a:lnTo>
                    <a:pt x="6456553" y="4171696"/>
                  </a:lnTo>
                  <a:lnTo>
                    <a:pt x="0" y="4171696"/>
                  </a:lnTo>
                  <a:close/>
                </a:path>
              </a:pathLst>
            </a:custGeom>
            <a:solidFill>
              <a:srgbClr val="BDD7E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481953" cy="4197096"/>
            </a:xfrm>
            <a:custGeom>
              <a:avLst/>
              <a:gdLst/>
              <a:ahLst/>
              <a:cxnLst/>
              <a:rect l="l" t="t" r="r" b="b"/>
              <a:pathLst>
                <a:path w="6481953" h="4197096">
                  <a:moveTo>
                    <a:pt x="12700" y="0"/>
                  </a:moveTo>
                  <a:lnTo>
                    <a:pt x="6469253" y="0"/>
                  </a:lnTo>
                  <a:cubicBezTo>
                    <a:pt x="6476238" y="0"/>
                    <a:pt x="6481953" y="5715"/>
                    <a:pt x="6481953" y="12700"/>
                  </a:cubicBezTo>
                  <a:lnTo>
                    <a:pt x="6481953" y="4184396"/>
                  </a:lnTo>
                  <a:cubicBezTo>
                    <a:pt x="6481953" y="4191381"/>
                    <a:pt x="6476238" y="4197096"/>
                    <a:pt x="6469253" y="4197096"/>
                  </a:cubicBezTo>
                  <a:lnTo>
                    <a:pt x="12700" y="4197096"/>
                  </a:lnTo>
                  <a:cubicBezTo>
                    <a:pt x="5715" y="4197096"/>
                    <a:pt x="0" y="4191381"/>
                    <a:pt x="0" y="418439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4184396"/>
                  </a:lnTo>
                  <a:lnTo>
                    <a:pt x="12700" y="4184396"/>
                  </a:lnTo>
                  <a:lnTo>
                    <a:pt x="12700" y="4171696"/>
                  </a:lnTo>
                  <a:lnTo>
                    <a:pt x="6469253" y="4171696"/>
                  </a:lnTo>
                  <a:lnTo>
                    <a:pt x="6469253" y="4184396"/>
                  </a:lnTo>
                  <a:lnTo>
                    <a:pt x="6456553" y="4184396"/>
                  </a:lnTo>
                  <a:lnTo>
                    <a:pt x="6456553" y="12700"/>
                  </a:lnTo>
                  <a:lnTo>
                    <a:pt x="6469253" y="12700"/>
                  </a:lnTo>
                  <a:lnTo>
                    <a:pt x="646925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1719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482008" cy="4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51510" lvl="1" indent="-325755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Digital payments</a:t>
              </a:r>
            </a:p>
            <a:p>
              <a:pPr marL="651510" lvl="1" indent="-325755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Peer to Peer landing</a:t>
              </a:r>
            </a:p>
            <a:p>
              <a:pPr marL="651510" lvl="1" indent="-325755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Blockchain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001964" y="7930298"/>
            <a:ext cx="8065128" cy="1583833"/>
            <a:chOff x="0" y="0"/>
            <a:chExt cx="10753504" cy="21117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53471" cy="2111756"/>
            </a:xfrm>
            <a:custGeom>
              <a:avLst/>
              <a:gdLst/>
              <a:ahLst/>
              <a:cxnLst/>
              <a:rect l="l" t="t" r="r" b="b"/>
              <a:pathLst>
                <a:path w="10753471" h="2111756">
                  <a:moveTo>
                    <a:pt x="12700" y="0"/>
                  </a:moveTo>
                  <a:lnTo>
                    <a:pt x="10740771" y="0"/>
                  </a:lnTo>
                  <a:cubicBezTo>
                    <a:pt x="10747756" y="0"/>
                    <a:pt x="10753471" y="5715"/>
                    <a:pt x="10753471" y="12700"/>
                  </a:cubicBezTo>
                  <a:lnTo>
                    <a:pt x="10753471" y="2099056"/>
                  </a:lnTo>
                  <a:cubicBezTo>
                    <a:pt x="10753471" y="2106041"/>
                    <a:pt x="10747756" y="2111756"/>
                    <a:pt x="10740771" y="2111756"/>
                  </a:cubicBezTo>
                  <a:lnTo>
                    <a:pt x="12700" y="2111756"/>
                  </a:lnTo>
                  <a:cubicBezTo>
                    <a:pt x="5715" y="2111756"/>
                    <a:pt x="0" y="2106041"/>
                    <a:pt x="0" y="209905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099056"/>
                  </a:lnTo>
                  <a:lnTo>
                    <a:pt x="12700" y="2099056"/>
                  </a:lnTo>
                  <a:lnTo>
                    <a:pt x="12700" y="2086356"/>
                  </a:lnTo>
                  <a:lnTo>
                    <a:pt x="10740771" y="2086356"/>
                  </a:lnTo>
                  <a:lnTo>
                    <a:pt x="10740771" y="2099056"/>
                  </a:lnTo>
                  <a:lnTo>
                    <a:pt x="10728071" y="2099056"/>
                  </a:lnTo>
                  <a:lnTo>
                    <a:pt x="10728071" y="12700"/>
                  </a:lnTo>
                  <a:lnTo>
                    <a:pt x="10740771" y="12700"/>
                  </a:lnTo>
                  <a:lnTo>
                    <a:pt x="1074077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1719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0753504" cy="2140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Example: State Bank of Pakistan’s Raast system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95640" y="3442214"/>
            <a:ext cx="3631575" cy="877671"/>
            <a:chOff x="0" y="0"/>
            <a:chExt cx="4842100" cy="11702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42129" cy="1170178"/>
            </a:xfrm>
            <a:custGeom>
              <a:avLst/>
              <a:gdLst/>
              <a:ahLst/>
              <a:cxnLst/>
              <a:rect l="l" t="t" r="r" b="b"/>
              <a:pathLst>
                <a:path w="4842129" h="1170178">
                  <a:moveTo>
                    <a:pt x="12700" y="0"/>
                  </a:moveTo>
                  <a:lnTo>
                    <a:pt x="4829429" y="0"/>
                  </a:lnTo>
                  <a:cubicBezTo>
                    <a:pt x="4836414" y="0"/>
                    <a:pt x="4842129" y="5715"/>
                    <a:pt x="4842129" y="12700"/>
                  </a:cubicBezTo>
                  <a:lnTo>
                    <a:pt x="4842129" y="1157478"/>
                  </a:lnTo>
                  <a:cubicBezTo>
                    <a:pt x="4842129" y="1164463"/>
                    <a:pt x="4836414" y="1170178"/>
                    <a:pt x="4829429" y="1170178"/>
                  </a:cubicBezTo>
                  <a:lnTo>
                    <a:pt x="12700" y="1170178"/>
                  </a:lnTo>
                  <a:cubicBezTo>
                    <a:pt x="5715" y="1170178"/>
                    <a:pt x="0" y="1164463"/>
                    <a:pt x="0" y="115747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57478"/>
                  </a:lnTo>
                  <a:lnTo>
                    <a:pt x="12700" y="1157478"/>
                  </a:lnTo>
                  <a:lnTo>
                    <a:pt x="12700" y="1144778"/>
                  </a:lnTo>
                  <a:lnTo>
                    <a:pt x="4829429" y="1144778"/>
                  </a:lnTo>
                  <a:lnTo>
                    <a:pt x="4829429" y="1157478"/>
                  </a:lnTo>
                  <a:lnTo>
                    <a:pt x="4816729" y="1157478"/>
                  </a:lnTo>
                  <a:lnTo>
                    <a:pt x="4816729" y="12700"/>
                  </a:lnTo>
                  <a:lnTo>
                    <a:pt x="4829429" y="12700"/>
                  </a:lnTo>
                  <a:lnTo>
                    <a:pt x="482942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1719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842100" cy="1189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Role of ICT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25374" y="4300834"/>
            <a:ext cx="4861506" cy="3147862"/>
            <a:chOff x="0" y="0"/>
            <a:chExt cx="6482008" cy="4197150"/>
          </a:xfrm>
        </p:grpSpPr>
        <p:sp>
          <p:nvSpPr>
            <p:cNvPr id="25" name="Freeform 25"/>
            <p:cNvSpPr/>
            <p:nvPr/>
          </p:nvSpPr>
          <p:spPr>
            <a:xfrm>
              <a:off x="12700" y="12700"/>
              <a:ext cx="6456553" cy="4171696"/>
            </a:xfrm>
            <a:custGeom>
              <a:avLst/>
              <a:gdLst/>
              <a:ahLst/>
              <a:cxnLst/>
              <a:rect l="l" t="t" r="r" b="b"/>
              <a:pathLst>
                <a:path w="6456553" h="4171696">
                  <a:moveTo>
                    <a:pt x="0" y="0"/>
                  </a:moveTo>
                  <a:lnTo>
                    <a:pt x="6456553" y="0"/>
                  </a:lnTo>
                  <a:lnTo>
                    <a:pt x="6456553" y="4171696"/>
                  </a:lnTo>
                  <a:lnTo>
                    <a:pt x="0" y="4171696"/>
                  </a:lnTo>
                  <a:close/>
                </a:path>
              </a:pathLst>
            </a:custGeom>
            <a:solidFill>
              <a:srgbClr val="BDD7E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6481953" cy="4197096"/>
            </a:xfrm>
            <a:custGeom>
              <a:avLst/>
              <a:gdLst/>
              <a:ahLst/>
              <a:cxnLst/>
              <a:rect l="l" t="t" r="r" b="b"/>
              <a:pathLst>
                <a:path w="6481953" h="4197096">
                  <a:moveTo>
                    <a:pt x="12700" y="0"/>
                  </a:moveTo>
                  <a:lnTo>
                    <a:pt x="6469253" y="0"/>
                  </a:lnTo>
                  <a:cubicBezTo>
                    <a:pt x="6476238" y="0"/>
                    <a:pt x="6481953" y="5715"/>
                    <a:pt x="6481953" y="12700"/>
                  </a:cubicBezTo>
                  <a:lnTo>
                    <a:pt x="6481953" y="4184396"/>
                  </a:lnTo>
                  <a:cubicBezTo>
                    <a:pt x="6481953" y="4191381"/>
                    <a:pt x="6476238" y="4197096"/>
                    <a:pt x="6469253" y="4197096"/>
                  </a:cubicBezTo>
                  <a:lnTo>
                    <a:pt x="12700" y="4197096"/>
                  </a:lnTo>
                  <a:cubicBezTo>
                    <a:pt x="5715" y="4197096"/>
                    <a:pt x="0" y="4191381"/>
                    <a:pt x="0" y="418439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4184396"/>
                  </a:lnTo>
                  <a:lnTo>
                    <a:pt x="12700" y="4184396"/>
                  </a:lnTo>
                  <a:lnTo>
                    <a:pt x="12700" y="4171696"/>
                  </a:lnTo>
                  <a:lnTo>
                    <a:pt x="6469253" y="4171696"/>
                  </a:lnTo>
                  <a:lnTo>
                    <a:pt x="6469253" y="4184396"/>
                  </a:lnTo>
                  <a:lnTo>
                    <a:pt x="6456553" y="4184396"/>
                  </a:lnTo>
                  <a:lnTo>
                    <a:pt x="6456553" y="12700"/>
                  </a:lnTo>
                  <a:lnTo>
                    <a:pt x="6469253" y="12700"/>
                  </a:lnTo>
                  <a:lnTo>
                    <a:pt x="646925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1719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6482008" cy="4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51510" lvl="1" indent="-325755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Protect transactions</a:t>
              </a:r>
            </a:p>
            <a:p>
              <a:pPr marL="651510" lvl="1" indent="-325755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Allows banks to connect</a:t>
              </a:r>
            </a:p>
            <a:p>
              <a:pPr marL="651510" lvl="1" indent="-325755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Fraud detection tools improve security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17605"/>
            <a:ext cx="18673079" cy="11204605"/>
          </a:xfrm>
          <a:custGeom>
            <a:avLst/>
            <a:gdLst/>
            <a:ahLst/>
            <a:cxnLst/>
            <a:rect l="l" t="t" r="r" b="b"/>
            <a:pathLst>
              <a:path w="18673079" h="11204605">
                <a:moveTo>
                  <a:pt x="0" y="0"/>
                </a:moveTo>
                <a:lnTo>
                  <a:pt x="18673079" y="0"/>
                </a:lnTo>
                <a:lnTo>
                  <a:pt x="18673079" y="11204605"/>
                </a:lnTo>
                <a:lnTo>
                  <a:pt x="0" y="1120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482" b="-3817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804"/>
                </a:lnSpc>
              </a:pPr>
              <a:r>
                <a:rPr lang="en-US" sz="6300" b="1" spc="-38" dirty="0" smtClean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Positive &amp; Negative Impacts</a:t>
              </a:r>
              <a:endParaRPr lang="en-US" sz="6300" b="1" spc="-38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605049"/>
            <a:ext cx="7909560" cy="4675001"/>
            <a:chOff x="0" y="0"/>
            <a:chExt cx="10546080" cy="62333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92862" cy="6082127"/>
            </a:xfrm>
            <a:custGeom>
              <a:avLst/>
              <a:gdLst/>
              <a:ahLst/>
              <a:cxnLst/>
              <a:rect l="l" t="t" r="r" b="b"/>
              <a:pathLst>
                <a:path w="8492862" h="6082127">
                  <a:moveTo>
                    <a:pt x="0" y="0"/>
                  </a:moveTo>
                  <a:lnTo>
                    <a:pt x="8492862" y="0"/>
                  </a:lnTo>
                  <a:lnTo>
                    <a:pt x="8492862" y="6082127"/>
                  </a:lnTo>
                  <a:lnTo>
                    <a:pt x="0" y="6082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26720" y="624146"/>
              <a:ext cx="10119360" cy="5609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65"/>
                </a:lnSpc>
              </a:pPr>
              <a:r>
                <a:rPr lang="en-US" sz="4284" dirty="0" smtClean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Positive impacts</a:t>
              </a:r>
              <a:endParaRPr lang="en-US" sz="4284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775476" lvl="1" indent="-387738" algn="just">
                <a:lnSpc>
                  <a:spcPts val="4165"/>
                </a:lnSpc>
                <a:buFont typeface="Arial"/>
                <a:buChar char="•"/>
              </a:pPr>
              <a:r>
                <a:rPr lang="en-US" sz="4284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Instant Transactions</a:t>
              </a:r>
            </a:p>
            <a:p>
              <a:pPr marL="775476" lvl="1" indent="-387738" algn="just">
                <a:lnSpc>
                  <a:spcPts val="4165"/>
                </a:lnSpc>
                <a:buFont typeface="Arial"/>
                <a:buChar char="•"/>
              </a:pPr>
              <a:r>
                <a:rPr lang="en-US" sz="4284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Reduces paper work</a:t>
              </a:r>
            </a:p>
            <a:p>
              <a:pPr marL="775476" lvl="1" indent="-387738" algn="just">
                <a:lnSpc>
                  <a:spcPts val="4165"/>
                </a:lnSpc>
                <a:buFont typeface="Arial"/>
                <a:buChar char="•"/>
              </a:pPr>
              <a:r>
                <a:rPr lang="en-US" sz="4284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Rural payment access</a:t>
              </a:r>
            </a:p>
            <a:p>
              <a:pPr marL="775476" lvl="1" indent="-387738" algn="just">
                <a:lnSpc>
                  <a:spcPts val="4165"/>
                </a:lnSpc>
                <a:buFont typeface="Arial"/>
                <a:buChar char="•"/>
              </a:pPr>
              <a:r>
                <a:rPr lang="en-US" sz="4284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Online lending and</a:t>
              </a:r>
            </a:p>
            <a:p>
              <a:pPr algn="just">
                <a:lnSpc>
                  <a:spcPts val="4165"/>
                </a:lnSpc>
              </a:pPr>
              <a:r>
                <a:rPr lang="en-US" sz="4284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investment</a:t>
              </a:r>
            </a:p>
            <a:p>
              <a:pPr marL="703088" lvl="1" indent="-351544" algn="just">
                <a:lnSpc>
                  <a:spcPts val="3776"/>
                </a:lnSpc>
              </a:pPr>
              <a:endParaRPr lang="en-US" sz="4284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703088" lvl="1" indent="-351544" algn="just">
                <a:lnSpc>
                  <a:spcPts val="3776"/>
                </a:lnSpc>
              </a:pPr>
              <a:endParaRPr lang="en-US" sz="4284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27694" y="3605049"/>
            <a:ext cx="7245386" cy="4787058"/>
            <a:chOff x="0" y="0"/>
            <a:chExt cx="9660514" cy="63827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12631" cy="6382744"/>
            </a:xfrm>
            <a:custGeom>
              <a:avLst/>
              <a:gdLst/>
              <a:ahLst/>
              <a:cxnLst/>
              <a:rect l="l" t="t" r="r" b="b"/>
              <a:pathLst>
                <a:path w="8912631" h="6382744">
                  <a:moveTo>
                    <a:pt x="0" y="0"/>
                  </a:moveTo>
                  <a:lnTo>
                    <a:pt x="8912631" y="0"/>
                  </a:lnTo>
                  <a:lnTo>
                    <a:pt x="8912631" y="6382744"/>
                  </a:lnTo>
                  <a:lnTo>
                    <a:pt x="0" y="6382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38856" y="376289"/>
              <a:ext cx="9421658" cy="563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99"/>
                </a:lnSpc>
              </a:pPr>
              <a:r>
                <a:rPr lang="en-US" sz="4217" dirty="0" smtClean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Negative impacts</a:t>
              </a:r>
              <a:endParaRPr lang="en-US" sz="421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763195" lvl="1" indent="-381598" algn="l">
                <a:lnSpc>
                  <a:spcPts val="4099"/>
                </a:lnSpc>
                <a:buFont typeface="Arial"/>
                <a:buChar char="•"/>
              </a:pPr>
              <a:r>
                <a:rPr lang="en-US" sz="4217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High risk of hacking.</a:t>
              </a:r>
            </a:p>
            <a:p>
              <a:pPr marL="763195" lvl="1" indent="-381598" algn="l">
                <a:lnSpc>
                  <a:spcPts val="4099"/>
                </a:lnSpc>
                <a:buFont typeface="Arial"/>
                <a:buChar char="•"/>
              </a:pPr>
              <a:r>
                <a:rPr lang="en-US" sz="4217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Limiting access in rural areas.</a:t>
              </a:r>
            </a:p>
            <a:p>
              <a:pPr marL="763195" lvl="1" indent="-381598" algn="l">
                <a:lnSpc>
                  <a:spcPts val="4099"/>
                </a:lnSpc>
                <a:buFont typeface="Arial"/>
                <a:buChar char="•"/>
              </a:pPr>
              <a:r>
                <a:rPr lang="en-US" sz="4217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Startups some times face challenges.</a:t>
              </a:r>
            </a:p>
            <a:p>
              <a:pPr marL="763195" lvl="1" indent="-381598" algn="l">
                <a:lnSpc>
                  <a:spcPts val="4099"/>
                </a:lnSpc>
                <a:buFont typeface="Arial"/>
                <a:buChar char="•"/>
              </a:pPr>
              <a:r>
                <a:rPr lang="en-US" sz="4217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 security issues</a:t>
              </a:r>
            </a:p>
            <a:p>
              <a:pPr marL="763195" lvl="1" indent="-381598" algn="l">
                <a:lnSpc>
                  <a:spcPts val="4099"/>
                </a:lnSpc>
              </a:pPr>
              <a:endParaRPr lang="en-US" sz="4217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4340" y="-202545"/>
            <a:ext cx="19128995" cy="10489545"/>
          </a:xfrm>
          <a:custGeom>
            <a:avLst/>
            <a:gdLst/>
            <a:ahLst/>
            <a:cxnLst/>
            <a:rect l="l" t="t" r="r" b="b"/>
            <a:pathLst>
              <a:path w="19128995" h="9797663">
                <a:moveTo>
                  <a:pt x="0" y="0"/>
                </a:moveTo>
                <a:lnTo>
                  <a:pt x="19128996" y="0"/>
                </a:lnTo>
                <a:lnTo>
                  <a:pt x="19128996" y="9797663"/>
                </a:lnTo>
                <a:lnTo>
                  <a:pt x="0" y="9797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305" b="-5693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21031200" cy="26035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883"/>
                </a:lnSpc>
              </a:pPr>
              <a:r>
                <a:rPr lang="en-US" sz="7299" b="1" spc="-44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Blockchain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03020" y="2197488"/>
            <a:ext cx="15681960" cy="180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2649" lvl="1" indent="-391325" algn="l">
              <a:lnSpc>
                <a:spcPts val="4670"/>
              </a:lnSpc>
              <a:buFont typeface="Arial"/>
              <a:buChar char="•"/>
            </a:pPr>
            <a:r>
              <a:rPr lang="en-US" sz="43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refers to a system that stores transactions across multiple computers.</a:t>
            </a:r>
          </a:p>
          <a:p>
            <a:pPr marL="782649" lvl="1" indent="-391325" algn="l">
              <a:lnSpc>
                <a:spcPts val="4670"/>
              </a:lnSpc>
              <a:buFont typeface="Arial"/>
              <a:buChar char="•"/>
            </a:pPr>
            <a:r>
              <a:rPr lang="en-US" sz="43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 uses decentralization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147814" y="4696287"/>
            <a:ext cx="4054502" cy="2233821"/>
            <a:chOff x="0" y="0"/>
            <a:chExt cx="5406002" cy="29784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06002" cy="2978429"/>
            </a:xfrm>
            <a:custGeom>
              <a:avLst/>
              <a:gdLst/>
              <a:ahLst/>
              <a:cxnLst/>
              <a:rect l="l" t="t" r="r" b="b"/>
              <a:pathLst>
                <a:path w="5406002" h="2978429">
                  <a:moveTo>
                    <a:pt x="0" y="0"/>
                  </a:moveTo>
                  <a:lnTo>
                    <a:pt x="5406002" y="0"/>
                  </a:lnTo>
                  <a:lnTo>
                    <a:pt x="5406002" y="2978429"/>
                  </a:lnTo>
                  <a:lnTo>
                    <a:pt x="0" y="2978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l="-430" r="-430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670064"/>
              <a:ext cx="5406002" cy="1619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Blocks of verified transactions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86424" y="3588901"/>
            <a:ext cx="4054502" cy="2233821"/>
            <a:chOff x="0" y="0"/>
            <a:chExt cx="5406002" cy="29784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06002" cy="2978429"/>
            </a:xfrm>
            <a:custGeom>
              <a:avLst/>
              <a:gdLst/>
              <a:ahLst/>
              <a:cxnLst/>
              <a:rect l="l" t="t" r="r" b="b"/>
              <a:pathLst>
                <a:path w="5406002" h="2978429">
                  <a:moveTo>
                    <a:pt x="0" y="0"/>
                  </a:moveTo>
                  <a:lnTo>
                    <a:pt x="5406002" y="0"/>
                  </a:lnTo>
                  <a:lnTo>
                    <a:pt x="5406002" y="2978429"/>
                  </a:lnTo>
                  <a:lnTo>
                    <a:pt x="0" y="2978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l="-430" r="-430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670064"/>
              <a:ext cx="5406002" cy="1619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Linked chain structure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33620" y="6566786"/>
            <a:ext cx="4054502" cy="2233821"/>
            <a:chOff x="0" y="0"/>
            <a:chExt cx="5406002" cy="29784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06002" cy="2978429"/>
            </a:xfrm>
            <a:custGeom>
              <a:avLst/>
              <a:gdLst/>
              <a:ahLst/>
              <a:cxnLst/>
              <a:rect l="l" t="t" r="r" b="b"/>
              <a:pathLst>
                <a:path w="5406002" h="2978429">
                  <a:moveTo>
                    <a:pt x="0" y="0"/>
                  </a:moveTo>
                  <a:lnTo>
                    <a:pt x="5406002" y="0"/>
                  </a:lnTo>
                  <a:lnTo>
                    <a:pt x="5406002" y="2978429"/>
                  </a:lnTo>
                  <a:lnTo>
                    <a:pt x="0" y="2978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l="-430" r="-430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670064"/>
              <a:ext cx="5406002" cy="1619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Blocks cannot be changed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0281" y="8006431"/>
            <a:ext cx="1156692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IBM Blockchain, Microsoft Blockchain etc.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29169"/>
            <a:ext cx="15791574" cy="2006864"/>
            <a:chOff x="0" y="-24692"/>
            <a:chExt cx="21055432" cy="2675818"/>
          </a:xfrm>
        </p:grpSpPr>
        <p:sp>
          <p:nvSpPr>
            <p:cNvPr id="4" name="Freeform 4"/>
            <p:cNvSpPr/>
            <p:nvPr/>
          </p:nvSpPr>
          <p:spPr>
            <a:xfrm>
              <a:off x="24232" y="-24692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40" dirty="0" smtClean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Pros &amp; Cons </a:t>
              </a:r>
              <a:endParaRPr lang="en-US" sz="6600" b="1" spc="-4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435" y="2622517"/>
            <a:ext cx="8101459" cy="3859240"/>
            <a:chOff x="0" y="0"/>
            <a:chExt cx="10801945" cy="51456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01945" cy="5145654"/>
            </a:xfrm>
            <a:custGeom>
              <a:avLst/>
              <a:gdLst/>
              <a:ahLst/>
              <a:cxnLst/>
              <a:rect l="l" t="t" r="r" b="b"/>
              <a:pathLst>
                <a:path w="10801945" h="5145654">
                  <a:moveTo>
                    <a:pt x="0" y="0"/>
                  </a:moveTo>
                  <a:lnTo>
                    <a:pt x="10801945" y="0"/>
                  </a:lnTo>
                  <a:lnTo>
                    <a:pt x="10801945" y="5145654"/>
                  </a:lnTo>
                  <a:lnTo>
                    <a:pt x="0" y="5145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37435" y="583235"/>
              <a:ext cx="9685267" cy="4036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7"/>
                </a:lnSpc>
              </a:pPr>
              <a:r>
                <a:rPr lang="en-US" sz="4019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Pros</a:t>
              </a:r>
              <a:endParaRPr lang="en-US" sz="401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727489" lvl="1" indent="-363745" algn="l">
                <a:lnSpc>
                  <a:spcPts val="3907"/>
                </a:lnSpc>
                <a:buFont typeface="Arial"/>
                <a:buChar char="•"/>
              </a:pPr>
              <a:r>
                <a:rPr lang="en-US" sz="4019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Every participant can view the same transaction record.</a:t>
              </a:r>
            </a:p>
            <a:p>
              <a:pPr marL="727489" lvl="1" indent="-363745" algn="l">
                <a:lnSpc>
                  <a:spcPts val="3907"/>
                </a:lnSpc>
                <a:buFont typeface="Arial"/>
                <a:buChar char="•"/>
              </a:pPr>
              <a:r>
                <a:rPr lang="en-US" sz="4019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Transactions are encrypted </a:t>
              </a:r>
            </a:p>
            <a:p>
              <a:pPr marL="727489" lvl="1" indent="-363745" algn="l">
                <a:lnSpc>
                  <a:spcPts val="3907"/>
                </a:lnSpc>
                <a:buFont typeface="Arial"/>
                <a:buChar char="•"/>
              </a:pPr>
              <a:r>
                <a:rPr lang="en-US" sz="4019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Peer-to-peer transactions </a:t>
              </a:r>
            </a:p>
            <a:p>
              <a:pPr marL="727489" lvl="1" indent="-363745" algn="l">
                <a:lnSpc>
                  <a:spcPts val="3907"/>
                </a:lnSpc>
                <a:buFont typeface="Arial"/>
                <a:buChar char="•"/>
              </a:pPr>
              <a:r>
                <a:rPr lang="en-US" sz="4019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Every transaction can be traced.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43454" y="2536032"/>
            <a:ext cx="8744546" cy="4032211"/>
            <a:chOff x="0" y="0"/>
            <a:chExt cx="11659394" cy="53762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6087" cy="5376282"/>
            </a:xfrm>
            <a:custGeom>
              <a:avLst/>
              <a:gdLst/>
              <a:ahLst/>
              <a:cxnLst/>
              <a:rect l="l" t="t" r="r" b="b"/>
              <a:pathLst>
                <a:path w="11286087" h="5376282">
                  <a:moveTo>
                    <a:pt x="0" y="0"/>
                  </a:moveTo>
                  <a:lnTo>
                    <a:pt x="11286087" y="0"/>
                  </a:lnTo>
                  <a:lnTo>
                    <a:pt x="11286087" y="5376282"/>
                  </a:lnTo>
                  <a:lnTo>
                    <a:pt x="0" y="5376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583364" y="743806"/>
              <a:ext cx="11076030" cy="3863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8"/>
                </a:lnSpc>
              </a:pPr>
              <a:r>
                <a:rPr lang="en-US" sz="4597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Cons</a:t>
              </a:r>
              <a:endParaRPr lang="en-US" sz="45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831953" lvl="1" indent="-415977" algn="l">
                <a:lnSpc>
                  <a:spcPts val="4468"/>
                </a:lnSpc>
                <a:buFont typeface="Arial"/>
                <a:buChar char="•"/>
              </a:pPr>
              <a:r>
                <a:rPr lang="en-US" sz="459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High energy </a:t>
              </a:r>
              <a:r>
                <a:rPr lang="en-US" sz="4597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consumption</a:t>
              </a:r>
              <a:r>
                <a:rPr lang="en-US" sz="459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</a:p>
            <a:p>
              <a:pPr marL="831953" lvl="1" indent="-415977" algn="l">
                <a:lnSpc>
                  <a:spcPts val="4468"/>
                </a:lnSpc>
                <a:buFont typeface="Arial"/>
                <a:buChar char="•"/>
              </a:pPr>
              <a:r>
                <a:rPr lang="en-US" sz="459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Public data exposure risk</a:t>
              </a:r>
            </a:p>
            <a:p>
              <a:pPr marL="831953" lvl="1" indent="-415977" algn="l">
                <a:lnSpc>
                  <a:spcPts val="4468"/>
                </a:lnSpc>
                <a:buFont typeface="Arial"/>
                <a:buChar char="•"/>
              </a:pPr>
              <a:r>
                <a:rPr lang="en-US" sz="459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Linking can be difficult</a:t>
              </a:r>
            </a:p>
            <a:p>
              <a:pPr marL="831953" lvl="1" indent="-415977" algn="l">
                <a:lnSpc>
                  <a:spcPts val="4468"/>
                </a:lnSpc>
                <a:buFont typeface="Arial"/>
                <a:buChar char="•"/>
              </a:pPr>
              <a:r>
                <a:rPr lang="en-US" sz="459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Lack technical knowledge 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1771" y="0"/>
            <a:ext cx="19103585" cy="10898547"/>
          </a:xfrm>
          <a:custGeom>
            <a:avLst/>
            <a:gdLst/>
            <a:ahLst/>
            <a:cxnLst/>
            <a:rect l="l" t="t" r="r" b="b"/>
            <a:pathLst>
              <a:path w="19103585" h="10898547">
                <a:moveTo>
                  <a:pt x="0" y="0"/>
                </a:moveTo>
                <a:lnTo>
                  <a:pt x="19103584" y="0"/>
                </a:lnTo>
                <a:lnTo>
                  <a:pt x="19103584" y="10898547"/>
                </a:lnTo>
                <a:lnTo>
                  <a:pt x="0" y="10898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997" b="-342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4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Analytics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48740" y="2812733"/>
            <a:ext cx="15590520" cy="232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analytics refers to use of different technologies and mathematical techniques to analyze financial data.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uses statistics to predict future outcomes.</a:t>
            </a:r>
          </a:p>
          <a:p>
            <a:pPr algn="l">
              <a:lnSpc>
                <a:spcPts val="4536"/>
              </a:lnSpc>
            </a:pPr>
            <a:endParaRPr lang="en-US" sz="4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57300" y="5001802"/>
            <a:ext cx="5407668" cy="1415826"/>
            <a:chOff x="0" y="0"/>
            <a:chExt cx="7210224" cy="18877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10224" cy="1887768"/>
            </a:xfrm>
            <a:custGeom>
              <a:avLst/>
              <a:gdLst/>
              <a:ahLst/>
              <a:cxnLst/>
              <a:rect l="l" t="t" r="r" b="b"/>
              <a:pathLst>
                <a:path w="7210224" h="1887768">
                  <a:moveTo>
                    <a:pt x="0" y="0"/>
                  </a:moveTo>
                  <a:lnTo>
                    <a:pt x="7210224" y="0"/>
                  </a:lnTo>
                  <a:lnTo>
                    <a:pt x="7210224" y="1887768"/>
                  </a:lnTo>
                  <a:lnTo>
                    <a:pt x="0" y="1887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66569" y="170942"/>
              <a:ext cx="6677086" cy="1517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2"/>
                </a:lnSpc>
                <a:spcBef>
                  <a:spcPct val="0"/>
                </a:spcBef>
              </a:pPr>
              <a:r>
                <a:rPr lang="en-US" sz="370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 statics to predict future outcomes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28494" y="4811730"/>
            <a:ext cx="5089349" cy="1795969"/>
            <a:chOff x="0" y="0"/>
            <a:chExt cx="6785798" cy="23946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85798" cy="2394625"/>
            </a:xfrm>
            <a:custGeom>
              <a:avLst/>
              <a:gdLst/>
              <a:ahLst/>
              <a:cxnLst/>
              <a:rect l="l" t="t" r="r" b="b"/>
              <a:pathLst>
                <a:path w="6785798" h="2394625">
                  <a:moveTo>
                    <a:pt x="0" y="0"/>
                  </a:moveTo>
                  <a:lnTo>
                    <a:pt x="6785798" y="0"/>
                  </a:lnTo>
                  <a:lnTo>
                    <a:pt x="6785798" y="2394625"/>
                  </a:lnTo>
                  <a:lnTo>
                    <a:pt x="0" y="2394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l="-17391" r="-17391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50877" y="162463"/>
              <a:ext cx="6284044" cy="2050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1"/>
                </a:lnSpc>
              </a:pPr>
              <a:r>
                <a:rPr lang="en-US" sz="3367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Supports decision-making &amp;</a:t>
              </a:r>
            </a:p>
            <a:p>
              <a:pPr algn="ctr">
                <a:lnSpc>
                  <a:spcPts val="4041"/>
                </a:lnSpc>
                <a:spcBef>
                  <a:spcPct val="0"/>
                </a:spcBef>
              </a:pPr>
              <a:r>
                <a:rPr lang="en-US" sz="3367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extracts useful insights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79792" y="5001802"/>
            <a:ext cx="5496049" cy="1415826"/>
            <a:chOff x="0" y="0"/>
            <a:chExt cx="7328066" cy="18877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28066" cy="1887768"/>
            </a:xfrm>
            <a:custGeom>
              <a:avLst/>
              <a:gdLst/>
              <a:ahLst/>
              <a:cxnLst/>
              <a:rect l="l" t="t" r="r" b="b"/>
              <a:pathLst>
                <a:path w="7328066" h="1887768">
                  <a:moveTo>
                    <a:pt x="0" y="0"/>
                  </a:moveTo>
                  <a:lnTo>
                    <a:pt x="7328066" y="0"/>
                  </a:lnTo>
                  <a:lnTo>
                    <a:pt x="7328066" y="1887768"/>
                  </a:lnTo>
                  <a:lnTo>
                    <a:pt x="0" y="1887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t="-817" b="-817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70925" y="170942"/>
              <a:ext cx="6786215" cy="1517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2"/>
                </a:lnSpc>
                <a:spcBef>
                  <a:spcPct val="0"/>
                </a:spcBef>
              </a:pPr>
              <a:r>
                <a:rPr lang="en-US" sz="370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Suggests action to acheive desired goals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69507" y="7429921"/>
            <a:ext cx="904919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State Bank of Pakistan, HBL, UBL etc.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48672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 spc="-40" dirty="0" smtClean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Strengths &amp; Limitations</a:t>
              </a:r>
              <a:endParaRPr lang="en-US" sz="6600" b="1" spc="-4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7300" y="3315057"/>
            <a:ext cx="8751138" cy="6191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7"/>
              </a:lnSpc>
            </a:pPr>
            <a:r>
              <a:rPr lang="en-US" sz="4842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Strengths</a:t>
            </a:r>
            <a:endParaRPr lang="en-US" sz="4842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6432" lvl="1" indent="-438216" algn="l">
              <a:lnSpc>
                <a:spcPct val="150000"/>
              </a:lnSpc>
              <a:buFont typeface="Arial"/>
              <a:buChar char="•"/>
            </a:pPr>
            <a:r>
              <a:rPr lang="en-US" sz="484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guesswork</a:t>
            </a:r>
          </a:p>
          <a:p>
            <a:pPr marL="876432" lvl="1" indent="-438216" algn="l">
              <a:lnSpc>
                <a:spcPct val="150000"/>
              </a:lnSpc>
              <a:buFont typeface="Arial"/>
              <a:buChar char="•"/>
            </a:pPr>
            <a:r>
              <a:rPr lang="en-US" sz="484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unusual transactions.</a:t>
            </a:r>
          </a:p>
          <a:p>
            <a:pPr marL="876432" lvl="1" indent="-438216" algn="l">
              <a:lnSpc>
                <a:spcPct val="150000"/>
              </a:lnSpc>
              <a:buFont typeface="Arial"/>
              <a:buChar char="•"/>
            </a:pPr>
            <a:r>
              <a:rPr lang="en-US" sz="484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monitor expenses</a:t>
            </a:r>
          </a:p>
          <a:p>
            <a:pPr marL="876432" lvl="1" indent="-438216" algn="l">
              <a:lnSpc>
                <a:spcPct val="150000"/>
              </a:lnSpc>
              <a:buFont typeface="Arial"/>
              <a:buChar char="•"/>
            </a:pPr>
            <a:r>
              <a:rPr lang="en-US" sz="484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tracking of transactions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08438" y="3305532"/>
            <a:ext cx="8273699" cy="586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0"/>
              </a:lnSpc>
            </a:pPr>
            <a:r>
              <a:rPr lang="en-US" sz="4578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lang="en-US" sz="4578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28616" lvl="1" indent="-414308" algn="l">
              <a:lnSpc>
                <a:spcPct val="150000"/>
              </a:lnSpc>
              <a:buFont typeface="Arial"/>
              <a:buChar char="•"/>
            </a:pPr>
            <a:r>
              <a:rPr lang="en-US" sz="4578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Incomplete data</a:t>
            </a:r>
          </a:p>
          <a:p>
            <a:pPr marL="828616" lvl="1" indent="-414308" algn="l">
              <a:lnSpc>
                <a:spcPct val="150000"/>
              </a:lnSpc>
              <a:buFont typeface="Arial"/>
              <a:buChar char="•"/>
            </a:pPr>
            <a:r>
              <a:rPr lang="en-US" sz="4578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implementation cost.</a:t>
            </a:r>
          </a:p>
          <a:p>
            <a:pPr marL="828616" lvl="1" indent="-414308" algn="l">
              <a:lnSpc>
                <a:spcPct val="150000"/>
              </a:lnSpc>
              <a:buFont typeface="Arial"/>
              <a:buChar char="•"/>
            </a:pPr>
            <a:r>
              <a:rPr lang="en-US" sz="4578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skilled professionals.</a:t>
            </a:r>
          </a:p>
          <a:p>
            <a:pPr marL="828616" lvl="1" indent="-414308" algn="l">
              <a:lnSpc>
                <a:spcPct val="150000"/>
              </a:lnSpc>
              <a:buFont typeface="Arial"/>
              <a:buChar char="•"/>
            </a:pPr>
            <a:r>
              <a:rPr lang="en-US" sz="4578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 data from multiple systems is complex.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384</Words>
  <Application>Microsoft Office PowerPoint</Application>
  <PresentationFormat>Custom</PresentationFormat>
  <Paragraphs>88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 (MS)</vt:lpstr>
      <vt:lpstr>Calibri (MS) Bold</vt:lpstr>
      <vt:lpstr>Arial</vt:lpstr>
      <vt:lpstr>Times New Roman Bold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IN FINANCE applications.pptx</dc:title>
  <cp:lastModifiedBy>Rashid</cp:lastModifiedBy>
  <cp:revision>4</cp:revision>
  <dcterms:created xsi:type="dcterms:W3CDTF">2006-08-16T00:00:00Z</dcterms:created>
  <dcterms:modified xsi:type="dcterms:W3CDTF">2025-11-12T16:13:04Z</dcterms:modified>
  <dc:identifier>DAG4Zai8VEs</dc:identifier>
</cp:coreProperties>
</file>